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58" r:id="rId7"/>
    <p:sldId id="265" r:id="rId8"/>
    <p:sldId id="259" r:id="rId9"/>
    <p:sldId id="257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5DEE-94CE-444B-B962-22F6CE8971E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FFC0-0894-42A4-9F12-C4CA60FF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alaska.gov/spar/ppr/spill-information/reporting" TargetMode="External"/><Relationship Id="rId2" Type="http://schemas.openxmlformats.org/officeDocument/2006/relationships/hyperlink" Target="https://www.youtube.com/watch?v=GrIvhuX5uZ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cfr/text/40/appendix-A_to_part_35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gi-bin/text-idx?SID=5eb9206a60662143cb26a1b0a7263e74&amp;mc=true&amp;node=se40.28.302_14&amp;rgn=div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080/15459620802289941?mobileUi=0&amp;journalCode=uoeh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bsFz8Z2S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Prequel for Class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ENVE 644</a:t>
            </a:r>
          </a:p>
          <a:p>
            <a:r>
              <a:rPr lang="en-US" dirty="0" smtClean="0"/>
              <a:t>April 8,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5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problem, if you put a liner down before you spill.</a:t>
            </a:r>
          </a:p>
          <a:p>
            <a:r>
              <a:rPr lang="en-US" dirty="0" smtClean="0"/>
              <a:t>You didn’t??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www.youtube.com/watch?v=GrIvhuX5uZ0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dec.alaska.gov/spar/ppr/spill-information/reporting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(look at reporting requirements)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“hazardous?”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hazardous material is any item or agent (biological, chemical, radiological, and/or physical), which has the potential to cause harm to humans, animals, or the environment, either by itself or through interaction with other factors.</a:t>
            </a:r>
          </a:p>
          <a:p>
            <a:r>
              <a:rPr lang="en-US" dirty="0"/>
              <a:t>40 CFR 355 Appendix A has nice list: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www.law.cornell.edu/cfr/text/40/appendix-A_to_part_355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224" y="2895600"/>
            <a:ext cx="8114286" cy="351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2954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www.ecfr.gov/cgi-bin/text-idx?SID=5eb9206a60662143cb26a1b0a7263e74&amp;mc=true&amp;node=se40.28.302_14&amp;rgn=div8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RQ, reportable quantities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exempt from CRCLA, but</a:t>
            </a:r>
          </a:p>
          <a:p>
            <a:r>
              <a:rPr lang="en-US" dirty="0" smtClean="0"/>
              <a:t>Oil ingredients, like benzene are included</a:t>
            </a:r>
          </a:p>
          <a:p>
            <a:r>
              <a:rPr lang="en-US" dirty="0" smtClean="0"/>
              <a:t>So in Alaska, you must report any amount of hazardous material spilled,</a:t>
            </a:r>
          </a:p>
          <a:p>
            <a:r>
              <a:rPr lang="en-US" dirty="0" smtClean="0"/>
              <a:t>But only must report to federal EPA if it is over RQ</a:t>
            </a:r>
          </a:p>
          <a:p>
            <a:r>
              <a:rPr lang="en-US" dirty="0" smtClean="0"/>
              <a:t>Memo:  always put down a liner before you spill.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Planning “Permits”</a:t>
            </a:r>
          </a:p>
          <a:p>
            <a:pPr lvl="1"/>
            <a:r>
              <a:rPr lang="en-US" dirty="0" smtClean="0"/>
              <a:t>Are their endangered species on our project?</a:t>
            </a:r>
          </a:p>
          <a:p>
            <a:pPr lvl="1"/>
            <a:r>
              <a:rPr lang="en-US" dirty="0" smtClean="0"/>
              <a:t>Cross salmon stream?</a:t>
            </a:r>
          </a:p>
          <a:p>
            <a:pPr lvl="1"/>
            <a:r>
              <a:rPr lang="en-US" dirty="0" smtClean="0"/>
              <a:t>Entire EA/EIA/FONSI process</a:t>
            </a:r>
          </a:p>
          <a:p>
            <a:r>
              <a:rPr lang="en-US" dirty="0" smtClean="0"/>
              <a:t>“Let’s get started” permits</a:t>
            </a:r>
          </a:p>
          <a:p>
            <a:pPr lvl="1"/>
            <a:r>
              <a:rPr lang="en-US" dirty="0" smtClean="0"/>
              <a:t>CWA</a:t>
            </a:r>
          </a:p>
          <a:p>
            <a:pPr lvl="2"/>
            <a:r>
              <a:rPr lang="en-US" dirty="0" smtClean="0"/>
              <a:t>SWPPP</a:t>
            </a:r>
          </a:p>
          <a:p>
            <a:pPr lvl="2"/>
            <a:r>
              <a:rPr lang="en-US" dirty="0" smtClean="0"/>
              <a:t>404</a:t>
            </a:r>
          </a:p>
          <a:p>
            <a:pPr lvl="2"/>
            <a:r>
              <a:rPr lang="en-US" dirty="0" smtClean="0"/>
              <a:t>Point source</a:t>
            </a:r>
          </a:p>
          <a:p>
            <a:pPr lvl="1"/>
            <a:r>
              <a:rPr lang="en-US" dirty="0" smtClean="0"/>
              <a:t>CAA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- Permits and Issues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Unlike SWPPP, things did not know about</a:t>
            </a:r>
          </a:p>
          <a:p>
            <a:r>
              <a:rPr lang="en-US" dirty="0" smtClean="0"/>
              <a:t>Finding contamination as you work</a:t>
            </a:r>
          </a:p>
          <a:p>
            <a:pPr lvl="1"/>
            <a:r>
              <a:rPr lang="en-US" dirty="0" smtClean="0"/>
              <a:t>Asbestos, lead, </a:t>
            </a:r>
            <a:r>
              <a:rPr lang="en-US" dirty="0" err="1" smtClean="0"/>
              <a:t>pcb</a:t>
            </a:r>
            <a:r>
              <a:rPr lang="en-US" dirty="0" smtClean="0"/>
              <a:t>, PFOS, </a:t>
            </a:r>
            <a:r>
              <a:rPr lang="en-US" dirty="0" err="1" smtClean="0"/>
              <a:t>CoM</a:t>
            </a:r>
            <a:r>
              <a:rPr lang="en-US" dirty="0" smtClean="0"/>
              <a:t> (contaminant of the month)</a:t>
            </a:r>
          </a:p>
          <a:p>
            <a:r>
              <a:rPr lang="en-US" dirty="0" smtClean="0"/>
              <a:t>Making it yourself</a:t>
            </a:r>
          </a:p>
          <a:p>
            <a:pPr lvl="1"/>
            <a:r>
              <a:rPr lang="en-US" dirty="0" smtClean="0"/>
              <a:t>Spills and Accidents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2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with other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regulations now apply</a:t>
            </a:r>
          </a:p>
          <a:p>
            <a:r>
              <a:rPr lang="en-US" dirty="0" smtClean="0"/>
              <a:t>Coordination with agencies</a:t>
            </a:r>
          </a:p>
          <a:p>
            <a:r>
              <a:rPr lang="en-US" dirty="0" smtClean="0"/>
              <a:t>Often the public is involved</a:t>
            </a:r>
          </a:p>
          <a:p>
            <a:endParaRPr lang="en-US" dirty="0"/>
          </a:p>
          <a:p>
            <a:r>
              <a:rPr lang="en-US" dirty="0" smtClean="0"/>
              <a:t>Good time to talk about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5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CERCLA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2251"/>
            <a:ext cx="6400800" cy="1204349"/>
          </a:xfrm>
        </p:spPr>
        <p:txBody>
          <a:bodyPr/>
          <a:lstStyle/>
          <a:p>
            <a:r>
              <a:rPr lang="en-US" dirty="0" smtClean="0"/>
              <a:t>Contaminated sites you didn’t know about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96236"/>
            <a:ext cx="482235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don’t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93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your project is the clean-up of a contaminated</a:t>
            </a:r>
          </a:p>
          <a:p>
            <a:pPr marL="0" indent="0">
              <a:buNone/>
            </a:pPr>
            <a:r>
              <a:rPr lang="en-US" dirty="0" smtClean="0"/>
              <a:t>site, you know what you are getting into – mostly.</a:t>
            </a:r>
          </a:p>
          <a:p>
            <a:r>
              <a:rPr lang="en-US" dirty="0" smtClean="0"/>
              <a:t>What if you stumble into contamination you did </a:t>
            </a:r>
          </a:p>
          <a:p>
            <a:pPr marL="0" indent="0">
              <a:buNone/>
            </a:pPr>
            <a:r>
              <a:rPr lang="en-US" dirty="0" smtClean="0"/>
              <a:t>not know about?</a:t>
            </a:r>
          </a:p>
          <a:p>
            <a:pPr lvl="1"/>
            <a:r>
              <a:rPr lang="en-US" dirty="0" smtClean="0"/>
              <a:t>Might be natural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www.tandfonline.com/doi/abs/10.1080/15459620802289941?mobileUi=0&amp;journalCode=uoeh20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 anthropogenic – </a:t>
            </a:r>
          </a:p>
          <a:p>
            <a:r>
              <a:rPr lang="en-US" dirty="0" smtClean="0"/>
              <a:t>Or if you are the one who does some contaminating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804548"/>
            <a:ext cx="3447024" cy="53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CERCLA</a:t>
            </a:r>
          </a:p>
          <a:p>
            <a:pPr lvl="1"/>
            <a:r>
              <a:rPr lang="en-US" dirty="0" smtClean="0"/>
              <a:t>Comprehensive Environmental Response, Contamination, and Liability Act</a:t>
            </a:r>
          </a:p>
          <a:p>
            <a:pPr lvl="1"/>
            <a:r>
              <a:rPr lang="en-US" dirty="0" smtClean="0"/>
              <a:t>AKA Superfund</a:t>
            </a:r>
          </a:p>
          <a:p>
            <a:pPr lvl="1"/>
            <a:r>
              <a:rPr lang="en-US" dirty="0" smtClean="0"/>
              <a:t>Other laws as well</a:t>
            </a:r>
          </a:p>
          <a:p>
            <a:r>
              <a:rPr lang="en-US" dirty="0" smtClean="0"/>
              <a:t>Two main CERCLA divisions for our projects</a:t>
            </a:r>
          </a:p>
          <a:p>
            <a:pPr lvl="1"/>
            <a:r>
              <a:rPr lang="en-US" dirty="0" smtClean="0"/>
              <a:t>Finding old contamination</a:t>
            </a:r>
          </a:p>
          <a:p>
            <a:pPr lvl="1"/>
            <a:r>
              <a:rPr lang="en-US" dirty="0" smtClean="0"/>
              <a:t>Making new – typically a spill </a:t>
            </a:r>
          </a:p>
        </p:txBody>
      </p:sp>
    </p:spTree>
    <p:extLst>
      <p:ext uri="{BB962C8B-B14F-4D97-AF65-F5344CB8AC3E}">
        <p14:creationId xmlns:p14="http://schemas.microsoft.com/office/powerpoint/2010/main" val="22378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and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bet with old contamination is to find it before you start.</a:t>
            </a:r>
          </a:p>
          <a:p>
            <a:r>
              <a:rPr lang="en-US" dirty="0" smtClean="0"/>
              <a:t>Common with Real Estate transactions, so here is a good start.</a:t>
            </a:r>
          </a:p>
          <a:p>
            <a:r>
              <a:rPr lang="en-US" dirty="0" smtClean="0">
                <a:hlinkClick r:id="rId2"/>
              </a:rPr>
              <a:t>https://www.youtube.com/watch?v=BvbsFz8Z2SU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390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Prequel for Class 12</vt:lpstr>
      <vt:lpstr>Overview</vt:lpstr>
      <vt:lpstr>Overview cont.</vt:lpstr>
      <vt:lpstr>Common with other permits</vt:lpstr>
      <vt:lpstr>CERCLA</vt:lpstr>
      <vt:lpstr>What you don’t know…</vt:lpstr>
      <vt:lpstr>PowerPoint Presentation</vt:lpstr>
      <vt:lpstr>Laws</vt:lpstr>
      <vt:lpstr>Phase I and Phase II</vt:lpstr>
      <vt:lpstr>Spills</vt:lpstr>
      <vt:lpstr>What is “hazardous?” </vt:lpstr>
      <vt:lpstr>RQ</vt:lpstr>
      <vt:lpstr>Oil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19</cp:revision>
  <dcterms:created xsi:type="dcterms:W3CDTF">2016-03-09T19:34:23Z</dcterms:created>
  <dcterms:modified xsi:type="dcterms:W3CDTF">2020-05-02T20:54:43Z</dcterms:modified>
</cp:coreProperties>
</file>